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93" r:id="rId3"/>
    <p:sldId id="294" r:id="rId4"/>
    <p:sldId id="295" r:id="rId5"/>
    <p:sldId id="303" r:id="rId6"/>
    <p:sldId id="308" r:id="rId7"/>
    <p:sldId id="309" r:id="rId8"/>
    <p:sldId id="317" r:id="rId9"/>
    <p:sldId id="316" r:id="rId10"/>
    <p:sldId id="330" r:id="rId11"/>
    <p:sldId id="304" r:id="rId12"/>
    <p:sldId id="306" r:id="rId13"/>
    <p:sldId id="296" r:id="rId14"/>
    <p:sldId id="259" r:id="rId15"/>
    <p:sldId id="264" r:id="rId16"/>
    <p:sldId id="269" r:id="rId17"/>
    <p:sldId id="297" r:id="rId18"/>
    <p:sldId id="271" r:id="rId19"/>
    <p:sldId id="291" r:id="rId20"/>
    <p:sldId id="298" r:id="rId21"/>
    <p:sldId id="281" r:id="rId22"/>
    <p:sldId id="283" r:id="rId23"/>
    <p:sldId id="284" r:id="rId24"/>
    <p:sldId id="299" r:id="rId25"/>
    <p:sldId id="300" r:id="rId26"/>
    <p:sldId id="301" r:id="rId27"/>
    <p:sldId id="318" r:id="rId28"/>
    <p:sldId id="319" r:id="rId29"/>
    <p:sldId id="320" r:id="rId30"/>
    <p:sldId id="322" r:id="rId31"/>
    <p:sldId id="323" r:id="rId32"/>
    <p:sldId id="324" r:id="rId33"/>
    <p:sldId id="325" r:id="rId34"/>
    <p:sldId id="326" r:id="rId35"/>
    <p:sldId id="327" r:id="rId36"/>
    <p:sldId id="328" r:id="rId37"/>
    <p:sldId id="329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>
        <p:scale>
          <a:sx n="107" d="100"/>
          <a:sy n="107" d="100"/>
        </p:scale>
        <p:origin x="1296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C3DE4-34DE-45DB-84DB-70D61DA9AB3D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84EFC-FA4A-4447-8D87-AE19704C411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694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AAE9AD-B768-F203-5463-C05023F83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A80D032-24BE-F34C-F738-F079E100D9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4BF466-B520-D4BD-F716-CFFABF218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ACD8-7B1C-4054-889C-3B5C6A050D77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E03AB6-D549-8CF3-759C-BE9E64011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08F6BE-EA73-FEF4-F267-B96349C2B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6201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7DA5DF-3E9A-23F2-9612-1C8689EDD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5A2B476-9575-D897-4A90-C1E5C79AF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CEFB23-BE27-EF39-33A9-DD1A724F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AF465-1290-4CB4-836E-2BFF9F1DD64E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FCE363-9DA8-766B-53F0-800E8DC51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31A79E-E589-629C-7973-0159D53D6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83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F000713-9A04-B5D5-6ACC-4960D5B56A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537B426-AB21-93F9-457F-9D7F9769B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8EB1FB-2189-C64F-86C2-D88383713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E5F81-9818-4B0D-B1F0-3792B65F88C0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7422B7-4C6C-36B6-D913-47CA65556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3C9E13-93E2-757C-6ECA-89921A33E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398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56CEEA-5C53-B760-3FB7-7BBC3D3A2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DFAB96-7519-9B39-2233-CFE8A2A10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237493-A3A6-DED1-9F75-5C2754101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D14B7-2212-4C8A-9FF0-9467B69A5407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7A8283-65C0-7DF3-EE2E-CDC52DB8C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02483F-B8B3-5EC9-4214-76AF1298E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6574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7DB278-5540-F1B0-69A5-24F4692A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E72687-5E76-2E78-1884-FCA11EB38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039D12-65B8-1857-10EC-416521D95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4842-8DC1-4F75-8B75-8B541358B8D3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63D8CC-EEF0-D11B-5E31-06B1C875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225C45-7883-221F-E5B4-3E45DF08F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678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981721-A09C-97EF-AE7A-C1AD4838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34CD0D-2BA2-CEAC-8D52-8BB1842C97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F1DCF5-9E0F-B003-1D27-223117F7E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9AA732-4456-A192-AA12-DCA7025C0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F0469-EF7B-49BB-9D90-B066D74B2619}" type="datetime1">
              <a:rPr lang="en-GB" smtClean="0"/>
              <a:t>11/10/2022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143C2A1-F279-EBA4-8D9D-9D8D20845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6BAA9-F3F6-FD4C-9334-28493A0EF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88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CC1032-CE22-E031-D078-2FCB49E93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4226C6-8075-A57F-DD91-9C0047A8A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CEC02D8-8B94-C8C5-C3B6-30B74E1DAD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0D7775F-8D03-B688-4294-A8C33EE4BB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5DF4335-97A5-21C3-C9C2-6ADDB4129D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06FAD62-C251-33D4-D349-CA1FC1061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CBB2F-7344-44C4-A34E-45721B858CBB}" type="datetime1">
              <a:rPr lang="en-GB" smtClean="0"/>
              <a:t>11/10/2022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33B158B-5842-2C25-87F5-057D12E9B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0359E83-FB69-093E-0A05-0F69F1B3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46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46F9B7-7003-0ECD-D5B8-125D497BF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20DC366-49A5-116D-5ADB-7E75BD81D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1CEF1-47D4-461B-B5EF-DD116131E2B3}" type="datetime1">
              <a:rPr lang="en-GB" smtClean="0"/>
              <a:t>11/10/2022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05E64D-C887-12E4-2DE9-28C322656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B657862-E5A0-A603-BE6F-781B4CD26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48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782FD63-EB7D-ED67-E979-4428DBB0A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9967F-F1E4-47F9-AB3D-FCB0C4F7EF4C}" type="datetime1">
              <a:rPr lang="en-GB" smtClean="0"/>
              <a:t>11/10/2022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8EEF306-C6DB-24F0-2950-ADD1532E1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43F8652-98E3-C915-747E-A28C702A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06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DF222-E7C5-7806-6118-7DF50025E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16EAAC-2C70-AB13-FCA9-E2019FA30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22A777B-D321-E5B6-4DAA-D394488E5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BE75B9-FFAC-C089-91CE-3D6DBC779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683DA-8DBA-4DE1-A5F9-6E0373F293FB}" type="datetime1">
              <a:rPr lang="en-GB" smtClean="0"/>
              <a:t>11/10/2022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2F228F9-63AF-E61C-65EF-B0388610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28893C-5D1E-E4A1-69F6-E31ABB5E4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690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4101D-CC58-21CD-4E20-183DBA988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B238759-23DB-1B71-0796-B50ACEA730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374CCEB-109B-9217-85E5-828004F5C6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9A1AFE0-32B5-30D8-D60A-6EA9FD700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5EA11-C8B7-46E7-9875-A9888291DBD4}" type="datetime1">
              <a:rPr lang="en-GB" smtClean="0"/>
              <a:t>11/10/2022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BAE256-6EC8-65DD-6B56-A6AF770F5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BFE8630-BBD8-8F6D-FE44-1436FDD39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1640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3E4978F-ACC1-46A2-57BC-3638655A4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04C18D-0C64-D278-AECF-74835C6DB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9D607B-1FEF-2712-99C2-E99321544B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7B7B3-943F-425C-8B66-4FAFC4A780D7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5B25A92-F988-3E4F-896A-D1A4916AB8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0B4C58-FF04-167E-E706-B100648127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CC84D-3979-4E46-9A9F-65B7B277FF0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8414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8A9EC-F2B0-743C-EE40-A6DE130B48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6600" b="1" dirty="0"/>
              <a:t>WP2</a:t>
            </a:r>
            <a:endParaRPr lang="en-GB" sz="6600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46A3BEA-9631-4666-3BE7-26CD340FC7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 err="1"/>
              <a:t>Optimization</a:t>
            </a:r>
            <a:r>
              <a:rPr lang="de-DE" sz="2800" dirty="0"/>
              <a:t> </a:t>
            </a:r>
            <a:r>
              <a:rPr lang="de-DE" sz="2800" dirty="0" err="1"/>
              <a:t>with</a:t>
            </a:r>
            <a:r>
              <a:rPr lang="de-DE" sz="2800" dirty="0"/>
              <a:t> </a:t>
            </a:r>
            <a:r>
              <a:rPr lang="de-DE" sz="2800" dirty="0" err="1"/>
              <a:t>Gurobi</a:t>
            </a:r>
            <a:endParaRPr lang="en-GB" sz="28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500A80-1C14-0408-22B3-068FF45E0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0227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4B2D79A-CBCE-7192-D310-0FA38C295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Overall results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463106-156A-7F60-E9F2-06F4BE562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 smtClean="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0FF4BB52-581E-AAE0-8624-4FADE64E6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98" t="3566" r="8931" b="3509"/>
          <a:stretch/>
        </p:blipFill>
        <p:spPr>
          <a:xfrm>
            <a:off x="128852" y="2802112"/>
            <a:ext cx="11931039" cy="3194925"/>
          </a:xfrm>
        </p:spPr>
      </p:pic>
    </p:spTree>
    <p:extLst>
      <p:ext uri="{BB962C8B-B14F-4D97-AF65-F5344CB8AC3E}">
        <p14:creationId xmlns:p14="http://schemas.microsoft.com/office/powerpoint/2010/main" val="2801192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959CDD-8078-2C9C-C227-70601E8769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Dank.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10CB7D4-C43C-240D-5F1B-F56934696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9B2002-77B5-C4CF-4C3C-5299D2A22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9987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66A21E-41C2-92E4-A97F-FC01D01315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Anhang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6FF2A5-70A3-E659-2890-FDBB323BA3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CB6606-4511-5655-3FFD-193D6F97C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104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50D6E-6329-FB52-CDBA-B04B4BA88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WP2 - Anhang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1839D1-8683-7D28-1DE3-3F22EABDF9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7597C88-18CA-5B79-868B-08DFAE751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1123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6F921143-7608-8F9B-1D3D-73943D3D01D8}"/>
              </a:ext>
            </a:extLst>
          </p:cNvPr>
          <p:cNvSpPr txBox="1"/>
          <p:nvPr/>
        </p:nvSpPr>
        <p:spPr>
          <a:xfrm>
            <a:off x="737358" y="644561"/>
            <a:ext cx="3107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Total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87297A1-AC6C-8C14-5DE7-3D12971D2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71" y="1721185"/>
            <a:ext cx="11844304" cy="4492254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61B7CE-2EC2-A760-F3FD-E52E269EF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480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623EEABD-6E8F-CB5A-ACE5-10F24B969F4E}"/>
              </a:ext>
            </a:extLst>
          </p:cNvPr>
          <p:cNvSpPr txBox="1"/>
          <p:nvPr/>
        </p:nvSpPr>
        <p:spPr>
          <a:xfrm>
            <a:off x="689733" y="365882"/>
            <a:ext cx="3013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Total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D17BAC8-A529-F7EA-DCB8-B76A9D932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40" y="1178465"/>
            <a:ext cx="11745523" cy="5227928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5BA45F0-035B-4653-B7C6-39EC4064B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368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458B4DF-E941-BDA1-B46D-1F666F90B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43" y="1587420"/>
            <a:ext cx="11803713" cy="456179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9DF2B48-193C-2AB0-D41B-180FA59CE6FB}"/>
              </a:ext>
            </a:extLst>
          </p:cNvPr>
          <p:cNvSpPr txBox="1"/>
          <p:nvPr/>
        </p:nvSpPr>
        <p:spPr>
          <a:xfrm>
            <a:off x="756408" y="613532"/>
            <a:ext cx="3419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r>
              <a:rPr lang="de-DE" dirty="0"/>
              <a:t> per </a:t>
            </a:r>
            <a:r>
              <a:rPr lang="de-DE" dirty="0" err="1"/>
              <a:t>gene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3D8E735D-DCC9-2D40-97FD-D919323F5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362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47FD049-0B16-27A7-0F77-20162591C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704975"/>
            <a:ext cx="11731056" cy="451787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FFE3731-293E-487B-33E2-03A50276A1D6}"/>
              </a:ext>
            </a:extLst>
          </p:cNvPr>
          <p:cNvSpPr txBox="1"/>
          <p:nvPr/>
        </p:nvSpPr>
        <p:spPr>
          <a:xfrm>
            <a:off x="756408" y="613532"/>
            <a:ext cx="3419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r>
              <a:rPr lang="de-DE" dirty="0"/>
              <a:t> per </a:t>
            </a:r>
            <a:r>
              <a:rPr lang="de-DE" dirty="0" err="1"/>
              <a:t>gene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CCB25A-D50E-9DFF-CF0B-8E5DBD428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61333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8D0BDA6-E388-3781-DCF0-98412CCAE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346" y="1219200"/>
            <a:ext cx="11856051" cy="531495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2181EB3-1ED8-E450-0C47-F0443B77CB38}"/>
              </a:ext>
            </a:extLst>
          </p:cNvPr>
          <p:cNvSpPr txBox="1"/>
          <p:nvPr/>
        </p:nvSpPr>
        <p:spPr>
          <a:xfrm>
            <a:off x="689733" y="365882"/>
            <a:ext cx="3419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r>
              <a:rPr lang="de-DE" dirty="0"/>
              <a:t> per </a:t>
            </a:r>
            <a:r>
              <a:rPr lang="de-DE" dirty="0" err="1"/>
              <a:t>gene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85A458-11FE-D0BA-CEAE-2AD898551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479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699369C3-B1FF-21E6-4138-325DE13E3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16" y="1638301"/>
            <a:ext cx="11788767" cy="455602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2A01B1B1-37EE-5426-A5DE-343ADFBE061D}"/>
              </a:ext>
            </a:extLst>
          </p:cNvPr>
          <p:cNvSpPr txBox="1"/>
          <p:nvPr/>
        </p:nvSpPr>
        <p:spPr>
          <a:xfrm>
            <a:off x="737358" y="527807"/>
            <a:ext cx="3408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exons</a:t>
            </a:r>
            <a:r>
              <a:rPr lang="de-DE" dirty="0"/>
              <a:t> per </a:t>
            </a:r>
            <a:r>
              <a:rPr lang="de-DE" dirty="0" err="1"/>
              <a:t>transcript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0C9299D-CBDC-AA5A-189F-BEDB21C39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2974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94D5308-43F2-7FDA-EAE5-FEEE0FDB474D}"/>
              </a:ext>
            </a:extLst>
          </p:cNvPr>
          <p:cNvSpPr txBox="1">
            <a:spLocks/>
          </p:cNvSpPr>
          <p:nvPr/>
        </p:nvSpPr>
        <p:spPr>
          <a:xfrm>
            <a:off x="8610600" y="1387167"/>
            <a:ext cx="34480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 err="1"/>
              <a:t>Full</a:t>
            </a:r>
            <a:r>
              <a:rPr lang="de-DE" sz="2000" dirty="0"/>
              <a:t> Path Enumeration</a:t>
            </a:r>
          </a:p>
          <a:p>
            <a:pPr marL="0" indent="0">
              <a:buNone/>
            </a:pPr>
            <a:endParaRPr lang="de-DE" sz="2000" b="1" dirty="0"/>
          </a:p>
          <a:p>
            <a:pPr marL="0" indent="0">
              <a:buNone/>
            </a:pPr>
            <a:r>
              <a:rPr lang="de-DE" sz="2000" b="1" dirty="0"/>
              <a:t>Datasets</a:t>
            </a:r>
          </a:p>
          <a:p>
            <a:r>
              <a:rPr lang="de-DE" sz="2000" dirty="0"/>
              <a:t>Human </a:t>
            </a:r>
            <a:r>
              <a:rPr lang="de-DE" sz="2000" dirty="0" err="1"/>
              <a:t>geuvadis</a:t>
            </a:r>
            <a:r>
              <a:rPr lang="de-DE" sz="2000" dirty="0"/>
              <a:t> </a:t>
            </a:r>
            <a:r>
              <a:rPr lang="de-DE" sz="2000" dirty="0" err="1"/>
              <a:t>simulated</a:t>
            </a:r>
            <a:endParaRPr lang="de-DE" sz="2000" dirty="0"/>
          </a:p>
          <a:p>
            <a:r>
              <a:rPr lang="de-DE" sz="2000" dirty="0"/>
              <a:t>Human </a:t>
            </a:r>
            <a:r>
              <a:rPr lang="de-DE" sz="2000" dirty="0" err="1"/>
              <a:t>leukemia</a:t>
            </a:r>
            <a:r>
              <a:rPr lang="de-DE" sz="2000" dirty="0"/>
              <a:t> real</a:t>
            </a:r>
          </a:p>
          <a:p>
            <a:r>
              <a:rPr lang="de-DE" sz="2000" dirty="0"/>
              <a:t>Human diverse</a:t>
            </a:r>
          </a:p>
          <a:p>
            <a:pPr lvl="1"/>
            <a:r>
              <a:rPr lang="de-DE" sz="1800" dirty="0"/>
              <a:t>SRR307903 (</a:t>
            </a:r>
            <a:r>
              <a:rPr lang="de-DE" sz="1800" dirty="0" err="1"/>
              <a:t>Fibroblasts</a:t>
            </a:r>
            <a:r>
              <a:rPr lang="de-DE" sz="1800" dirty="0"/>
              <a:t>)</a:t>
            </a:r>
          </a:p>
          <a:p>
            <a:pPr lvl="1"/>
            <a:r>
              <a:rPr lang="de-DE" sz="1800" dirty="0"/>
              <a:t>SRR307911 (</a:t>
            </a:r>
            <a:r>
              <a:rPr lang="de-DE" sz="1800" dirty="0" err="1"/>
              <a:t>Embryonic</a:t>
            </a:r>
            <a:r>
              <a:rPr lang="de-DE" sz="1800" dirty="0"/>
              <a:t> </a:t>
            </a:r>
            <a:r>
              <a:rPr lang="de-DE" sz="1800" dirty="0" err="1"/>
              <a:t>stem</a:t>
            </a:r>
            <a:r>
              <a:rPr lang="de-DE" sz="1800" dirty="0"/>
              <a:t> </a:t>
            </a:r>
            <a:r>
              <a:rPr lang="de-DE" sz="1800" dirty="0" err="1"/>
              <a:t>cells</a:t>
            </a:r>
            <a:r>
              <a:rPr lang="de-DE" sz="1800" dirty="0"/>
              <a:t>)</a:t>
            </a:r>
            <a:endParaRPr lang="en-GB" sz="1800" dirty="0"/>
          </a:p>
        </p:txBody>
      </p:sp>
      <p:sp>
        <p:nvSpPr>
          <p:cNvPr id="6" name="Geschweifte Klammer rechts 5">
            <a:extLst>
              <a:ext uri="{FF2B5EF4-FFF2-40B4-BE49-F238E27FC236}">
                <a16:creationId xmlns:a16="http://schemas.microsoft.com/office/drawing/2014/main" id="{88406B3A-AE67-C7B2-BCB8-854095449D62}"/>
              </a:ext>
            </a:extLst>
          </p:cNvPr>
          <p:cNvSpPr/>
          <p:nvPr/>
        </p:nvSpPr>
        <p:spPr>
          <a:xfrm rot="5400000">
            <a:off x="1837026" y="4804502"/>
            <a:ext cx="393122" cy="225742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7A68E-F87A-A1DE-BF52-D90EE96718AF}"/>
              </a:ext>
            </a:extLst>
          </p:cNvPr>
          <p:cNvSpPr txBox="1"/>
          <p:nvPr/>
        </p:nvSpPr>
        <p:spPr>
          <a:xfrm>
            <a:off x="1596608" y="6129776"/>
            <a:ext cx="873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L1 norm</a:t>
            </a:r>
            <a:endParaRPr lang="en-GB" sz="1600" dirty="0"/>
          </a:p>
        </p:txBody>
      </p:sp>
      <p:sp>
        <p:nvSpPr>
          <p:cNvPr id="8" name="Geschweifte Klammer rechts 7">
            <a:extLst>
              <a:ext uri="{FF2B5EF4-FFF2-40B4-BE49-F238E27FC236}">
                <a16:creationId xmlns:a16="http://schemas.microsoft.com/office/drawing/2014/main" id="{4D30B7E1-6CF1-1B77-26AB-A331AC6AFC20}"/>
              </a:ext>
            </a:extLst>
          </p:cNvPr>
          <p:cNvSpPr/>
          <p:nvPr/>
        </p:nvSpPr>
        <p:spPr>
          <a:xfrm rot="5400000">
            <a:off x="4246853" y="4803756"/>
            <a:ext cx="393122" cy="225742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4FFED37C-36ED-6089-ABB4-3A18DB401CC4}"/>
              </a:ext>
            </a:extLst>
          </p:cNvPr>
          <p:cNvSpPr/>
          <p:nvPr/>
        </p:nvSpPr>
        <p:spPr>
          <a:xfrm rot="5400000">
            <a:off x="6701920" y="4803756"/>
            <a:ext cx="393122" cy="225742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7C92830-79A8-07F9-FA2F-1C6ABB4345F9}"/>
              </a:ext>
            </a:extLst>
          </p:cNvPr>
          <p:cNvSpPr txBox="1"/>
          <p:nvPr/>
        </p:nvSpPr>
        <p:spPr>
          <a:xfrm>
            <a:off x="4006435" y="6129030"/>
            <a:ext cx="873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L0 norm</a:t>
            </a:r>
            <a:endParaRPr lang="en-GB" sz="16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E5BA1E6-1DF8-A5CC-B33B-DAFC91C6D42E}"/>
              </a:ext>
            </a:extLst>
          </p:cNvPr>
          <p:cNvSpPr txBox="1"/>
          <p:nvPr/>
        </p:nvSpPr>
        <p:spPr>
          <a:xfrm>
            <a:off x="6478133" y="6129030"/>
            <a:ext cx="873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L2 norm</a:t>
            </a:r>
            <a:endParaRPr lang="en-GB" sz="160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219855F4-1523-1283-DCC2-89B5A44CF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</a:t>
            </a:fld>
            <a:endParaRPr lang="en-GB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84A9699-72C1-441B-D287-48A5FA264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071"/>
          <a:stretch/>
        </p:blipFill>
        <p:spPr>
          <a:xfrm>
            <a:off x="-9525" y="1131873"/>
            <a:ext cx="8324850" cy="4560755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BD7056FC-7677-DAAB-A474-58DD8A8ECEB5}"/>
              </a:ext>
            </a:extLst>
          </p:cNvPr>
          <p:cNvSpPr txBox="1"/>
          <p:nvPr/>
        </p:nvSpPr>
        <p:spPr>
          <a:xfrm>
            <a:off x="552450" y="543558"/>
            <a:ext cx="3609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Execution</a:t>
            </a:r>
            <a:r>
              <a:rPr lang="de-DE" dirty="0"/>
              <a:t> time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file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42442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2A01B1B1-37EE-5426-A5DE-343ADFBE061D}"/>
              </a:ext>
            </a:extLst>
          </p:cNvPr>
          <p:cNvSpPr txBox="1"/>
          <p:nvPr/>
        </p:nvSpPr>
        <p:spPr>
          <a:xfrm>
            <a:off x="737358" y="527807"/>
            <a:ext cx="3408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exons</a:t>
            </a:r>
            <a:r>
              <a:rPr lang="de-DE" dirty="0"/>
              <a:t> per </a:t>
            </a:r>
            <a:r>
              <a:rPr lang="de-DE" dirty="0" err="1"/>
              <a:t>transcript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CCCC2C6-96A3-80E9-B637-E42277814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65" y="1531386"/>
            <a:ext cx="11815069" cy="4545564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10B5782-E2C0-FB91-2CA4-4707F8A66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5834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81B28146-27D8-3BAD-A7C4-A4A804900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19" y="1200937"/>
            <a:ext cx="11602961" cy="523796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3945E3F-864E-CC4E-0980-33098FCCF4B8}"/>
              </a:ext>
            </a:extLst>
          </p:cNvPr>
          <p:cNvSpPr txBox="1"/>
          <p:nvPr/>
        </p:nvSpPr>
        <p:spPr>
          <a:xfrm>
            <a:off x="689733" y="365882"/>
            <a:ext cx="3408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exons</a:t>
            </a:r>
            <a:r>
              <a:rPr lang="de-DE" dirty="0"/>
              <a:t> per </a:t>
            </a:r>
            <a:r>
              <a:rPr lang="de-DE" dirty="0" err="1"/>
              <a:t>transcript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35BF44D7-1283-09BC-9EAD-02DA5965C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037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FBC51C39-3834-A24D-A88D-6FE7633E19EB}"/>
              </a:ext>
            </a:extLst>
          </p:cNvPr>
          <p:cNvSpPr txBox="1"/>
          <p:nvPr/>
        </p:nvSpPr>
        <p:spPr>
          <a:xfrm>
            <a:off x="604008" y="604007"/>
            <a:ext cx="3107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602F1B1F-18F1-C2F7-9E90-F896520A4CCA}"/>
                  </a:ext>
                </a:extLst>
              </p:cNvPr>
              <p:cNvSpPr txBox="1"/>
              <p:nvPr/>
            </p:nvSpPr>
            <p:spPr>
              <a:xfrm>
                <a:off x="7554723" y="604007"/>
                <a:ext cx="3418077" cy="6154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n-GB" i="0">
                          <a:latin typeface="Cambria Math" panose="02040503050406030204" pitchFamily="18" charset="0"/>
                        </a:rPr>
                        <m:t>ensitivity</m:t>
                      </m:r>
                      <m:r>
                        <a:rPr lang="en-GB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TP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TP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FN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602F1B1F-18F1-C2F7-9E90-F896520A4C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4723" y="604007"/>
                <a:ext cx="3418077" cy="61549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1A9C230F-4474-41C2-7D5B-FF4DF2126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696741"/>
            <a:ext cx="11791950" cy="4557252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6283F2-F69F-3E5E-C750-039DFC36A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412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A9E56514-33CD-61D8-9584-CC665E3515E8}"/>
                  </a:ext>
                </a:extLst>
              </p:cNvPr>
              <p:cNvSpPr txBox="1"/>
              <p:nvPr/>
            </p:nvSpPr>
            <p:spPr>
              <a:xfrm>
                <a:off x="6386557" y="600819"/>
                <a:ext cx="6094602" cy="6090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latin typeface="Cambria Math" panose="02040503050406030204" pitchFamily="18" charset="0"/>
                        </a:rPr>
                        <m:t>P</m:t>
                      </m:r>
                      <m:r>
                        <m:rPr>
                          <m:sty m:val="p"/>
                        </m:rPr>
                        <a:rPr lang="en-GB" i="0">
                          <a:latin typeface="Cambria Math" panose="02040503050406030204" pitchFamily="18" charset="0"/>
                        </a:rPr>
                        <m:t>recision</m:t>
                      </m:r>
                      <m:r>
                        <a:rPr lang="en-GB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TP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P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A9E56514-33CD-61D8-9584-CC665E3515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6557" y="600819"/>
                <a:ext cx="6094602" cy="60907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feld 1">
            <a:extLst>
              <a:ext uri="{FF2B5EF4-FFF2-40B4-BE49-F238E27FC236}">
                <a16:creationId xmlns:a16="http://schemas.microsoft.com/office/drawing/2014/main" id="{F4CA12D6-C228-A120-B7F1-3D2D8ABB72C2}"/>
              </a:ext>
            </a:extLst>
          </p:cNvPr>
          <p:cNvSpPr txBox="1"/>
          <p:nvPr/>
        </p:nvSpPr>
        <p:spPr>
          <a:xfrm>
            <a:off x="604008" y="604007"/>
            <a:ext cx="3107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439F621-B96B-B7C0-00F9-8618462A08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0157" y="1726828"/>
            <a:ext cx="11711685" cy="4527165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DA24DC-65DE-10FE-C277-D27DB7369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67117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36343D0-E668-5BDE-72D6-971D1A451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1352081"/>
            <a:ext cx="11268075" cy="508910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F0776E4-15DD-6B16-7B28-449AEF9A2CE2}"/>
              </a:ext>
            </a:extLst>
          </p:cNvPr>
          <p:cNvSpPr txBox="1"/>
          <p:nvPr/>
        </p:nvSpPr>
        <p:spPr>
          <a:xfrm>
            <a:off x="842133" y="261107"/>
            <a:ext cx="27870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L1 norm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6D3606-E2CE-3801-E90C-6ACB9BA1B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4240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1F0776E4-15DD-6B16-7B28-449AEF9A2CE2}"/>
              </a:ext>
            </a:extLst>
          </p:cNvPr>
          <p:cNvSpPr txBox="1"/>
          <p:nvPr/>
        </p:nvSpPr>
        <p:spPr>
          <a:xfrm>
            <a:off x="842133" y="261107"/>
            <a:ext cx="27870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L0 norm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8E0FD4B-0454-861E-6693-388168F0B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" y="1344314"/>
            <a:ext cx="11630025" cy="5252579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B45F85-E0C0-D185-CC01-EF9C21FF2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0882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1F0776E4-15DD-6B16-7B28-449AEF9A2CE2}"/>
              </a:ext>
            </a:extLst>
          </p:cNvPr>
          <p:cNvSpPr txBox="1"/>
          <p:nvPr/>
        </p:nvSpPr>
        <p:spPr>
          <a:xfrm>
            <a:off x="842133" y="261107"/>
            <a:ext cx="27870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L2 norm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1AA7524-1C61-8FF1-4836-2893366BB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12" y="1357204"/>
            <a:ext cx="11357113" cy="5129321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63CEC79-2B99-6524-576C-753C6588C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28172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A70822E-7024-DDA7-6EA2-126357E5F4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Anhang WP3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3B973-ECDF-265F-B001-9D71B25FF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434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Further Analysis for flow-based Optimization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28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EC53C6-8500-E663-7507-38198FB88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2" t="4301" r="8633"/>
          <a:stretch/>
        </p:blipFill>
        <p:spPr>
          <a:xfrm>
            <a:off x="40505" y="2755791"/>
            <a:ext cx="12151495" cy="328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5389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Further Analysis for flow-based Optimization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nhaltsplatzhalter 5" descr="Ein Bild, das Text, Screenshot, Schrank enthält.&#10;&#10;Automatisch generierte Beschreibung">
            <a:extLst>
              <a:ext uri="{FF2B5EF4-FFF2-40B4-BE49-F238E27FC236}">
                <a16:creationId xmlns:a16="http://schemas.microsoft.com/office/drawing/2014/main" id="{5C0A76C1-33D5-36C9-ABFB-BF667C7B71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" r="9614"/>
          <a:stretch/>
        </p:blipFill>
        <p:spPr>
          <a:xfrm>
            <a:off x="378067" y="2909455"/>
            <a:ext cx="11356897" cy="3252312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29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546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D4660FC4-52D6-13AF-4EB3-8DD2D3582D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873" y="1465267"/>
            <a:ext cx="11710977" cy="452595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8F0C676-04E0-F709-A103-44FA32F5A6A1}"/>
              </a:ext>
            </a:extLst>
          </p:cNvPr>
          <p:cNvSpPr txBox="1"/>
          <p:nvPr/>
        </p:nvSpPr>
        <p:spPr>
          <a:xfrm>
            <a:off x="552450" y="543609"/>
            <a:ext cx="3107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E144FDE-23AF-DF78-0324-EFDDDD0E0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02480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Analysis for flow-based Optimization (TLLP)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30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EE397CF-4512-D819-DF15-96ADDA05612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5" r="8918"/>
          <a:stretch/>
        </p:blipFill>
        <p:spPr>
          <a:xfrm>
            <a:off x="84947" y="2685930"/>
            <a:ext cx="11842921" cy="3358610"/>
          </a:xfrm>
        </p:spPr>
      </p:pic>
    </p:spTree>
    <p:extLst>
      <p:ext uri="{BB962C8B-B14F-4D97-AF65-F5344CB8AC3E}">
        <p14:creationId xmlns:p14="http://schemas.microsoft.com/office/powerpoint/2010/main" val="30316527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(TLLP)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31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A7F139E-F7BE-824D-66F7-829076C6EAB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4" r="9740"/>
          <a:stretch/>
        </p:blipFill>
        <p:spPr>
          <a:xfrm>
            <a:off x="154378" y="2593763"/>
            <a:ext cx="11756573" cy="3367769"/>
          </a:xfrm>
        </p:spPr>
      </p:pic>
    </p:spTree>
    <p:extLst>
      <p:ext uri="{BB962C8B-B14F-4D97-AF65-F5344CB8AC3E}">
        <p14:creationId xmlns:p14="http://schemas.microsoft.com/office/powerpoint/2010/main" val="25355211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(TLMF)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32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20AFE26-7A56-5E9A-DD4B-838466E8B6A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0" r="8691"/>
          <a:stretch/>
        </p:blipFill>
        <p:spPr>
          <a:xfrm>
            <a:off x="256094" y="2636325"/>
            <a:ext cx="11679811" cy="3340266"/>
          </a:xfrm>
        </p:spPr>
      </p:pic>
    </p:spTree>
    <p:extLst>
      <p:ext uri="{BB962C8B-B14F-4D97-AF65-F5344CB8AC3E}">
        <p14:creationId xmlns:p14="http://schemas.microsoft.com/office/powerpoint/2010/main" val="40581525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(TLMF)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33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798543E-974A-7DE9-A0C0-8615038FC6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3" r="8002"/>
          <a:stretch/>
        </p:blipFill>
        <p:spPr>
          <a:xfrm>
            <a:off x="316598" y="2790708"/>
            <a:ext cx="11663691" cy="3289456"/>
          </a:xfrm>
        </p:spPr>
      </p:pic>
    </p:spTree>
    <p:extLst>
      <p:ext uri="{BB962C8B-B14F-4D97-AF65-F5344CB8AC3E}">
        <p14:creationId xmlns:p14="http://schemas.microsoft.com/office/powerpoint/2010/main" val="38397319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(DPLP)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34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E580C4B-DF94-C195-0378-66C4868CFA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3" r="8690"/>
          <a:stretch/>
        </p:blipFill>
        <p:spPr>
          <a:xfrm>
            <a:off x="134187" y="2680738"/>
            <a:ext cx="11643752" cy="3311351"/>
          </a:xfrm>
        </p:spPr>
      </p:pic>
    </p:spTree>
    <p:extLst>
      <p:ext uri="{BB962C8B-B14F-4D97-AF65-F5344CB8AC3E}">
        <p14:creationId xmlns:p14="http://schemas.microsoft.com/office/powerpoint/2010/main" val="38214725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(DPLP)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35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233D4F32-5C4E-B229-5E7B-1D3EF48EC23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4" r="8002"/>
          <a:stretch/>
        </p:blipFill>
        <p:spPr>
          <a:xfrm>
            <a:off x="231243" y="2652983"/>
            <a:ext cx="11729514" cy="3289793"/>
          </a:xfrm>
        </p:spPr>
      </p:pic>
    </p:spTree>
    <p:extLst>
      <p:ext uri="{BB962C8B-B14F-4D97-AF65-F5344CB8AC3E}">
        <p14:creationId xmlns:p14="http://schemas.microsoft.com/office/powerpoint/2010/main" val="25415614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(DPMF)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36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4D406C62-D1AD-E223-EA76-E970C3C03E2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2" r="8919"/>
          <a:stretch/>
        </p:blipFill>
        <p:spPr>
          <a:xfrm>
            <a:off x="149605" y="2749577"/>
            <a:ext cx="11892790" cy="3401174"/>
          </a:xfrm>
        </p:spPr>
      </p:pic>
    </p:spTree>
    <p:extLst>
      <p:ext uri="{BB962C8B-B14F-4D97-AF65-F5344CB8AC3E}">
        <p14:creationId xmlns:p14="http://schemas.microsoft.com/office/powerpoint/2010/main" val="3956794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(DPMF)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37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C1B91FA-9BE0-2154-7C38-633905DD87E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4" r="8460"/>
          <a:stretch/>
        </p:blipFill>
        <p:spPr>
          <a:xfrm>
            <a:off x="166773" y="2690858"/>
            <a:ext cx="11858453" cy="3353673"/>
          </a:xfrm>
        </p:spPr>
      </p:pic>
    </p:spTree>
    <p:extLst>
      <p:ext uri="{BB962C8B-B14F-4D97-AF65-F5344CB8AC3E}">
        <p14:creationId xmlns:p14="http://schemas.microsoft.com/office/powerpoint/2010/main" val="1721857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15DAE2CD-9C81-28F4-348C-D0F391FEE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703" y="1320145"/>
            <a:ext cx="11608594" cy="5242900"/>
          </a:xfrm>
          <a:prstGeom prst="rect">
            <a:avLst/>
          </a:prstGeom>
        </p:spPr>
      </p:pic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62ED0836-9843-E2F3-CAD2-5AE7304C7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4</a:t>
            </a:fld>
            <a:endParaRPr lang="en-GB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6CA4D37-2015-9905-2918-82B8C01FF8FF}"/>
              </a:ext>
            </a:extLst>
          </p:cNvPr>
          <p:cNvSpPr txBox="1"/>
          <p:nvPr/>
        </p:nvSpPr>
        <p:spPr>
          <a:xfrm>
            <a:off x="552450" y="391209"/>
            <a:ext cx="2787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7621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8A9EC-F2B0-743C-EE40-A6DE130B48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6600" b="1" dirty="0"/>
              <a:t>WP3</a:t>
            </a:r>
            <a:endParaRPr lang="en-GB" sz="6600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46A3BEA-9631-4666-3BE7-26CD340FC7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Flow-</a:t>
            </a:r>
            <a:r>
              <a:rPr lang="de-DE" sz="2800" dirty="0" err="1"/>
              <a:t>based</a:t>
            </a:r>
            <a:r>
              <a:rPr lang="de-DE" sz="2800" dirty="0"/>
              <a:t> </a:t>
            </a:r>
            <a:r>
              <a:rPr lang="de-DE" sz="2800" dirty="0" err="1"/>
              <a:t>Optimization</a:t>
            </a:r>
            <a:endParaRPr lang="en-GB" sz="28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500A80-1C14-0408-22B3-068FF45E0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123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4169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Time Analysis for flow-based Optimization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B3AF6437-A646-C5D7-1FA8-F6107655C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84347" y="516804"/>
            <a:ext cx="3883398" cy="57451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11 datasets:</a:t>
            </a: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Human_simulated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Human_leukemia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Human Diverse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SRR307903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SRR307911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SRR315323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SRR315334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SRR387661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SRR534291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SRR534307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SRR534319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SRR545695</a:t>
            </a:r>
          </a:p>
          <a:p>
            <a:r>
              <a:rPr lang="en-US" sz="2000" dirty="0">
                <a:solidFill>
                  <a:srgbClr val="FFFFFF"/>
                </a:solidFill>
              </a:rPr>
              <a:t>6 cost-functions per mode 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3 linear 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3 quadratic</a:t>
            </a:r>
          </a:p>
          <a:p>
            <a:pPr lvl="1"/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 sz="105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 sz="105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0" name="Inhaltsplatzhalter 19">
            <a:extLst>
              <a:ext uri="{FF2B5EF4-FFF2-40B4-BE49-F238E27FC236}">
                <a16:creationId xmlns:a16="http://schemas.microsoft.com/office/drawing/2014/main" id="{2C374756-4994-BC7B-EF1E-AFAB62CC713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4" t="5820" r="57506" b="6169"/>
          <a:stretch/>
        </p:blipFill>
        <p:spPr>
          <a:xfrm>
            <a:off x="687134" y="2573221"/>
            <a:ext cx="6268431" cy="3821019"/>
          </a:xfrm>
        </p:spPr>
      </p:pic>
    </p:spTree>
    <p:extLst>
      <p:ext uri="{BB962C8B-B14F-4D97-AF65-F5344CB8AC3E}">
        <p14:creationId xmlns:p14="http://schemas.microsoft.com/office/powerpoint/2010/main" val="877131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Precision and Sensitivity for flow-based Optimization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8386EF12-096A-A04F-CB85-45A33379D9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36" t="3651" r="8919" b="3848"/>
          <a:stretch/>
        </p:blipFill>
        <p:spPr>
          <a:xfrm>
            <a:off x="1227116" y="2298654"/>
            <a:ext cx="9737767" cy="4285377"/>
          </a:xfrm>
        </p:spPr>
      </p:pic>
    </p:spTree>
    <p:extLst>
      <p:ext uri="{BB962C8B-B14F-4D97-AF65-F5344CB8AC3E}">
        <p14:creationId xmlns:p14="http://schemas.microsoft.com/office/powerpoint/2010/main" val="3491678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Number of Transcripts and Transcript Size for flow-based Optimization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12" name="Inhaltsplatzhalter 11" descr="Ein Bild, das Text, Haushaltsgerät, Screenshot enthält.&#10;&#10;Automatisch generierte Beschreibung">
            <a:extLst>
              <a:ext uri="{FF2B5EF4-FFF2-40B4-BE49-F238E27FC236}">
                <a16:creationId xmlns:a16="http://schemas.microsoft.com/office/drawing/2014/main" id="{94BDCF61-2DB1-3DC5-B20B-7C5ABDAA1DE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2" r="8231"/>
          <a:stretch/>
        </p:blipFill>
        <p:spPr>
          <a:xfrm>
            <a:off x="88311" y="2720148"/>
            <a:ext cx="12015378" cy="3407518"/>
          </a:xfrm>
        </p:spPr>
      </p:pic>
    </p:spTree>
    <p:extLst>
      <p:ext uri="{BB962C8B-B14F-4D97-AF65-F5344CB8AC3E}">
        <p14:creationId xmlns:p14="http://schemas.microsoft.com/office/powerpoint/2010/main" val="2972918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4B2D79A-CBCE-7192-D310-0FA38C295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Cost-function dependent results </a:t>
            </a:r>
            <a:b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for flow-based Optimization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463106-156A-7F60-E9F2-06F4BE562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A4439758-7424-5105-7274-EC13AEA1EB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85" t="3566" r="8367"/>
          <a:stretch/>
        </p:blipFill>
        <p:spPr>
          <a:xfrm>
            <a:off x="242288" y="2754908"/>
            <a:ext cx="11739915" cy="3235381"/>
          </a:xfrm>
        </p:spPr>
      </p:pic>
    </p:spTree>
    <p:extLst>
      <p:ext uri="{BB962C8B-B14F-4D97-AF65-F5344CB8AC3E}">
        <p14:creationId xmlns:p14="http://schemas.microsoft.com/office/powerpoint/2010/main" val="2141355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</Words>
  <Application>Microsoft Macintosh PowerPoint</Application>
  <PresentationFormat>Breitbild</PresentationFormat>
  <Paragraphs>123</Paragraphs>
  <Slides>37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Cambria Math</vt:lpstr>
      <vt:lpstr>Office</vt:lpstr>
      <vt:lpstr>WP2</vt:lpstr>
      <vt:lpstr>PowerPoint-Präsentation</vt:lpstr>
      <vt:lpstr>PowerPoint-Präsentation</vt:lpstr>
      <vt:lpstr>PowerPoint-Präsentation</vt:lpstr>
      <vt:lpstr>WP3</vt:lpstr>
      <vt:lpstr>Time Analysis for flow-based Optimization</vt:lpstr>
      <vt:lpstr>Precision and Sensitivity for flow-based Optimization</vt:lpstr>
      <vt:lpstr>Number of Transcripts and Transcript Size for flow-based Optimization</vt:lpstr>
      <vt:lpstr>Cost-function dependent results  for flow-based Optimization</vt:lpstr>
      <vt:lpstr>Overall results</vt:lpstr>
      <vt:lpstr>Vielen Dank.</vt:lpstr>
      <vt:lpstr>Anhang</vt:lpstr>
      <vt:lpstr>WP2 - Anhang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Anhang WP3</vt:lpstr>
      <vt:lpstr>Further Analysis for flow-based Optimization</vt:lpstr>
      <vt:lpstr>Further Analysis for flow-based Optimization</vt:lpstr>
      <vt:lpstr>Analysis for flow-based Optimization (TLLP)</vt:lpstr>
      <vt:lpstr>Analysis for flow-based Optimization (TLLP)</vt:lpstr>
      <vt:lpstr>Analysis for flow-based Optimization (TLMF)</vt:lpstr>
      <vt:lpstr>Analysis for flow-based Optimization (TLMF)</vt:lpstr>
      <vt:lpstr>Analysis for flow-based Optimization (DPLP)</vt:lpstr>
      <vt:lpstr>Analysis for flow-based Optimization (DPLP)</vt:lpstr>
      <vt:lpstr>Analysis for flow-based Optimization (DPMF)</vt:lpstr>
      <vt:lpstr>Analysis for flow-based Optimization (DPMF)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WP2</dc:title>
  <dc:creator>Laura Pilgram</dc:creator>
  <cp:lastModifiedBy>Richard Golnik</cp:lastModifiedBy>
  <cp:revision>4</cp:revision>
  <dcterms:created xsi:type="dcterms:W3CDTF">2022-10-09T14:25:45Z</dcterms:created>
  <dcterms:modified xsi:type="dcterms:W3CDTF">2022-10-11T11:46:23Z</dcterms:modified>
</cp:coreProperties>
</file>

<file path=docProps/thumbnail.jpeg>
</file>